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2458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86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4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04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78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38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3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7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80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05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06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27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23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50438"/>
            <a:ext cx="5829300" cy="504056"/>
          </a:xfrm>
        </p:spPr>
        <p:txBody>
          <a:bodyPr>
            <a:normAutofit/>
          </a:bodyPr>
          <a:lstStyle/>
          <a:p>
            <a:r>
              <a:rPr lang="ja-JP" altLang="en-US" sz="2400" b="1" dirty="0"/>
              <a:t>潰瘍性大腸炎患者</a:t>
            </a:r>
            <a:r>
              <a:rPr kumimoji="1" lang="ja-JP" altLang="en-US" sz="2400" b="1" dirty="0"/>
              <a:t>逆紹介フォーム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982" y="2475706"/>
            <a:ext cx="55659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罹患範囲：</a:t>
            </a:r>
            <a:r>
              <a:rPr kumimoji="1" lang="ja-JP" altLang="en-US" sz="1400" dirty="0"/>
              <a:t>　直腸炎型　左側大腸炎型　全大腸炎型　その他（</a:t>
            </a:r>
            <a:r>
              <a:rPr lang="ja-JP" altLang="en-US" sz="1400" dirty="0">
                <a:solidFill>
                  <a:srgbClr val="FF0000"/>
                </a:solidFill>
              </a:rPr>
              <a:t>ＸＸＸＸＸＸ</a:t>
            </a:r>
            <a:r>
              <a:rPr kumimoji="1" lang="ja-JP" altLang="en-US" sz="1400" dirty="0"/>
              <a:t>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0940" y="92717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紹介先医療機関</a:t>
            </a:r>
            <a:endParaRPr kumimoji="1" lang="ja-JP" altLang="en-US" sz="1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8231" y="92717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紹介元医療機関</a:t>
            </a:r>
            <a:endParaRPr kumimoji="1" lang="ja-JP" altLang="en-US" sz="1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982" y="2803842"/>
            <a:ext cx="2515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診断年月日：</a:t>
            </a:r>
            <a:r>
              <a:rPr kumimoji="1" lang="ja-JP" altLang="en-US" sz="1400" dirty="0"/>
              <a:t>　</a:t>
            </a:r>
            <a:r>
              <a:rPr kumimoji="1" lang="en-US" altLang="ja-JP" sz="1400" dirty="0">
                <a:solidFill>
                  <a:srgbClr val="FF0000"/>
                </a:solidFill>
              </a:rPr>
              <a:t>XXXX</a:t>
            </a:r>
            <a:r>
              <a:rPr kumimoji="1" lang="ja-JP" altLang="en-US" sz="1400" dirty="0"/>
              <a:t>年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日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5372" y="6788621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病歴：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72659" y="2798415"/>
            <a:ext cx="3291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最終内視鏡の年月日：</a:t>
            </a:r>
            <a:r>
              <a:rPr lang="ja-JP" altLang="en-US" sz="1400" dirty="0"/>
              <a:t>　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982" y="4924601"/>
            <a:ext cx="3301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現在の処方：</a:t>
            </a:r>
            <a:endParaRPr kumimoji="1" lang="en-US" altLang="ja-JP" sz="1400" b="1" dirty="0"/>
          </a:p>
          <a:p>
            <a:r>
              <a:rPr lang="ja-JP" altLang="en-US" sz="1000" dirty="0"/>
              <a:t>（生物学的製剤の最終投与日：△△△　</a:t>
            </a:r>
            <a:r>
              <a:rPr lang="en-US" altLang="ja-JP" sz="1000" dirty="0">
                <a:solidFill>
                  <a:srgbClr val="FF0000"/>
                </a:solidFill>
              </a:rPr>
              <a:t>XXXX</a:t>
            </a:r>
            <a:r>
              <a:rPr lang="ja-JP" altLang="en-US" sz="1000" dirty="0"/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日）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09206" y="4924601"/>
            <a:ext cx="349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治療プラン</a:t>
            </a:r>
            <a:r>
              <a:rPr lang="ja-JP" altLang="en-US" sz="1400" b="1" dirty="0"/>
              <a:t>：</a:t>
            </a:r>
            <a:endParaRPr lang="en-US" altLang="ja-JP" sz="1400" b="1" dirty="0"/>
          </a:p>
          <a:p>
            <a:r>
              <a:rPr lang="ja-JP" altLang="en-US" sz="1000" dirty="0"/>
              <a:t>（次回の当院の診察予約　無　　有（</a:t>
            </a:r>
            <a:r>
              <a:rPr lang="en-US" altLang="ja-JP" sz="1000" dirty="0">
                <a:solidFill>
                  <a:srgbClr val="FF0000"/>
                </a:solidFill>
              </a:rPr>
              <a:t>XXXX</a:t>
            </a:r>
            <a:r>
              <a:rPr lang="ja-JP" altLang="en-US" sz="1000" dirty="0"/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日）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4750" y="7957146"/>
            <a:ext cx="6128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特記すべき事項</a:t>
            </a:r>
            <a:r>
              <a:rPr lang="ja-JP" altLang="en-US" sz="1400" b="1" dirty="0"/>
              <a:t>（薬剤アレルギー，腸管外合併症など特に注意を要する事項）</a:t>
            </a:r>
            <a:r>
              <a:rPr lang="ja-JP" altLang="en-US" sz="1400" dirty="0"/>
              <a:t>：</a:t>
            </a:r>
            <a:endParaRPr kumimoji="1" lang="ja-JP" altLang="en-US" sz="1400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1642600" y="1187624"/>
            <a:ext cx="9943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642601" y="1495401"/>
            <a:ext cx="9943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785502" y="125963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先生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61909" y="125963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主治医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5332405" y="1187624"/>
            <a:ext cx="960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332405" y="1495401"/>
            <a:ext cx="960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0982" y="1599927"/>
            <a:ext cx="6550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患者氏名：</a:t>
            </a:r>
            <a:r>
              <a:rPr kumimoji="1" lang="ja-JP" altLang="en-US" sz="1400" dirty="0"/>
              <a:t>　</a:t>
            </a:r>
            <a:r>
              <a:rPr kumimoji="1" lang="ja-JP" altLang="en-US" sz="1400" dirty="0">
                <a:solidFill>
                  <a:srgbClr val="FF0000"/>
                </a:solidFill>
              </a:rPr>
              <a:t>ＸＸＸＸＸＸＸ　</a:t>
            </a:r>
            <a:r>
              <a:rPr kumimoji="1" lang="ja-JP" altLang="en-US" sz="1400" dirty="0"/>
              <a:t>（男・女）　（</a:t>
            </a:r>
            <a:r>
              <a:rPr lang="ja-JP" altLang="en-US" sz="1400" dirty="0"/>
              <a:t>西暦</a:t>
            </a:r>
            <a:r>
              <a:rPr kumimoji="1" lang="en-US" altLang="ja-JP" sz="1400" dirty="0">
                <a:solidFill>
                  <a:srgbClr val="FF0000"/>
                </a:solidFill>
              </a:rPr>
              <a:t>XXXX</a:t>
            </a:r>
            <a:r>
              <a:rPr kumimoji="1" lang="ja-JP" altLang="en-US" sz="1400" dirty="0"/>
              <a:t>年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日　生　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歳　</a:t>
            </a:r>
            <a:r>
              <a:rPr kumimoji="1" lang="en-US" altLang="ja-JP" sz="1400" dirty="0"/>
              <a:t>ID </a:t>
            </a:r>
            <a:r>
              <a:rPr kumimoji="1" lang="en-US" altLang="ja-JP" sz="1400" dirty="0">
                <a:solidFill>
                  <a:srgbClr val="FF0000"/>
                </a:solidFill>
              </a:rPr>
              <a:t>XXXXXXXXX</a:t>
            </a:r>
            <a:r>
              <a:rPr lang="ja-JP" altLang="en-US" sz="1400" dirty="0"/>
              <a:t>）</a:t>
            </a:r>
            <a:endParaRPr kumimoji="1" lang="ja-JP" altLang="en-US" sz="1400" dirty="0"/>
          </a:p>
        </p:txBody>
      </p:sp>
      <p:sp>
        <p:nvSpPr>
          <p:cNvPr id="33" name="正方形/長方形 32"/>
          <p:cNvSpPr/>
          <p:nvPr/>
        </p:nvSpPr>
        <p:spPr>
          <a:xfrm>
            <a:off x="199405" y="7141302"/>
            <a:ext cx="6530395" cy="677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フリー記載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99405" y="5497610"/>
            <a:ext cx="3117964" cy="12346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フリー記載（</a:t>
            </a:r>
            <a:r>
              <a:rPr kumimoji="1" lang="ja-JP" altLang="en-US" sz="1200">
                <a:solidFill>
                  <a:srgbClr val="FF0000"/>
                </a:solidFill>
              </a:rPr>
              <a:t>バイオは商品名で用量</a:t>
            </a:r>
            <a:r>
              <a:rPr kumimoji="1" lang="ja-JP" altLang="en-US" sz="1200" dirty="0">
                <a:solidFill>
                  <a:srgbClr val="FF0000"/>
                </a:solidFill>
              </a:rPr>
              <a:t>と投与間隔も，ジェネリックの可否も）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3540634" y="5497610"/>
            <a:ext cx="3126190" cy="12346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フリー記載（治療目標，フォロー間隔，再燃したときの対応など）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78224" y="8295117"/>
            <a:ext cx="6551576" cy="7102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フリー記載（患者特有の注意事項：</a:t>
            </a:r>
            <a:r>
              <a:rPr kumimoji="1" lang="en-US" altLang="ja-JP" sz="1200" dirty="0">
                <a:solidFill>
                  <a:srgbClr val="FF0000"/>
                </a:solidFill>
              </a:rPr>
              <a:t>NUDT15</a:t>
            </a:r>
            <a:r>
              <a:rPr kumimoji="1" lang="ja-JP" altLang="en-US" sz="1200" dirty="0">
                <a:solidFill>
                  <a:srgbClr val="FF0000"/>
                </a:solidFill>
              </a:rPr>
              <a:t>多型，</a:t>
            </a:r>
            <a:r>
              <a:rPr kumimoji="1" lang="en-US" altLang="ja-JP" sz="1200" dirty="0">
                <a:solidFill>
                  <a:srgbClr val="FF0000"/>
                </a:solidFill>
              </a:rPr>
              <a:t>5-ASA</a:t>
            </a:r>
            <a:r>
              <a:rPr kumimoji="1" lang="ja-JP" altLang="en-US" sz="1200" dirty="0">
                <a:solidFill>
                  <a:srgbClr val="FF0000"/>
                </a:solidFill>
              </a:rPr>
              <a:t>アレルギー，）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4750" y="586880"/>
            <a:ext cx="1467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2440" y="899592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>
                <a:solidFill>
                  <a:srgbClr val="FF0000"/>
                </a:solidFill>
              </a:rPr>
              <a:t>病院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579117" y="1259632"/>
            <a:ext cx="769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ＸＸＸＸＸ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97505" y="899592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>
                <a:solidFill>
                  <a:srgbClr val="FF0000"/>
                </a:solidFill>
              </a:rPr>
              <a:t>病院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94182" y="1259632"/>
            <a:ext cx="769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ＸＸＸＸＸ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982" y="3395905"/>
            <a:ext cx="5341462" cy="701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/>
              <a:t>手術歴：</a:t>
            </a:r>
            <a:r>
              <a:rPr lang="ja-JP" altLang="en-US" sz="1400" dirty="0"/>
              <a:t>　</a:t>
            </a:r>
            <a:r>
              <a:rPr lang="en-US" altLang="ja-JP" sz="1400" dirty="0"/>
              <a:t>	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日（</a:t>
            </a:r>
            <a:r>
              <a:rPr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/>
              <a:t>術）　</a:t>
            </a:r>
            <a:endParaRPr lang="en-US" altLang="ja-JP" sz="1400" dirty="0"/>
          </a:p>
          <a:p>
            <a:pPr>
              <a:lnSpc>
                <a:spcPct val="150000"/>
              </a:lnSpc>
            </a:pPr>
            <a:r>
              <a:rPr lang="ja-JP" altLang="en-US" sz="1400" b="1" dirty="0"/>
              <a:t>手術の理由：</a:t>
            </a:r>
            <a:r>
              <a:rPr lang="ja-JP" altLang="en-US" sz="1400" dirty="0"/>
              <a:t>　内科治療抵抗性　大腸癌・</a:t>
            </a:r>
            <a:r>
              <a:rPr lang="en-US" altLang="ja-JP" sz="1400" dirty="0"/>
              <a:t>dysplasia</a:t>
            </a:r>
            <a:r>
              <a:rPr lang="ja-JP" altLang="en-US" sz="1400" dirty="0"/>
              <a:t>　その他（</a:t>
            </a:r>
            <a:r>
              <a:rPr lang="en-US" altLang="ja-JP" sz="1400" dirty="0">
                <a:solidFill>
                  <a:srgbClr val="FF0000"/>
                </a:solidFill>
              </a:rPr>
              <a:t>XXXXXX</a:t>
            </a:r>
            <a:r>
              <a:rPr lang="ja-JP" altLang="en-US" sz="1400" dirty="0"/>
              <a:t>）</a:t>
            </a:r>
            <a:endParaRPr lang="en-US" altLang="ja-JP" sz="1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4624" y="4408820"/>
            <a:ext cx="6275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添付資料：</a:t>
            </a:r>
            <a:r>
              <a:rPr lang="ja-JP" altLang="en-US" sz="1400" dirty="0"/>
              <a:t>　血液データ　内視鏡　造影検査　</a:t>
            </a:r>
            <a:r>
              <a:rPr lang="en-US" altLang="ja-JP" sz="1400" dirty="0"/>
              <a:t>CT</a:t>
            </a:r>
            <a:r>
              <a:rPr lang="ja-JP" altLang="en-US" sz="1400" dirty="0"/>
              <a:t>　</a:t>
            </a:r>
            <a:r>
              <a:rPr lang="en-US" altLang="ja-JP" sz="1400" dirty="0"/>
              <a:t>MRI</a:t>
            </a:r>
            <a:r>
              <a:rPr lang="ja-JP" altLang="en-US" sz="1400" dirty="0"/>
              <a:t>　腹部超音波　病理レポート</a:t>
            </a:r>
            <a:endParaRPr lang="en-US" altLang="ja-JP" sz="1400" dirty="0"/>
          </a:p>
          <a:p>
            <a:r>
              <a:rPr lang="en-US" altLang="ja-JP" sz="1400" dirty="0"/>
              <a:t>	</a:t>
            </a:r>
            <a:r>
              <a:rPr lang="ja-JP" altLang="en-US" sz="1400" dirty="0"/>
              <a:t>臨床個人調査票　その他（</a:t>
            </a:r>
            <a:r>
              <a:rPr lang="ja-JP" altLang="en-US" sz="1400" dirty="0">
                <a:solidFill>
                  <a:srgbClr val="FF0000"/>
                </a:solidFill>
              </a:rPr>
              <a:t>ＸＸＸＸＸＸ</a:t>
            </a:r>
            <a:r>
              <a:rPr lang="ja-JP" altLang="en-US" sz="1400" dirty="0"/>
              <a:t>）　</a:t>
            </a:r>
            <a:endParaRPr lang="en-US" altLang="ja-JP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0982" y="2181179"/>
            <a:ext cx="4243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現在の活動性：</a:t>
            </a:r>
            <a:r>
              <a:rPr kumimoji="1" lang="ja-JP" altLang="en-US" sz="1400" dirty="0"/>
              <a:t>　寛解</a:t>
            </a:r>
            <a:r>
              <a:rPr lang="en-US" altLang="ja-JP" sz="1400" dirty="0"/>
              <a:t>	</a:t>
            </a:r>
            <a:r>
              <a:rPr lang="ja-JP" altLang="en-US" sz="1400" dirty="0"/>
              <a:t>活動期（軽症　中等症　重症）</a:t>
            </a:r>
            <a:endParaRPr kumimoji="1" lang="ja-JP" altLang="en-US" sz="14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A1BE7FE-22B9-4D60-B252-B11068CEC7D3}"/>
              </a:ext>
            </a:extLst>
          </p:cNvPr>
          <p:cNvSpPr txBox="1"/>
          <p:nvPr/>
        </p:nvSpPr>
        <p:spPr>
          <a:xfrm>
            <a:off x="60982" y="4120207"/>
            <a:ext cx="1709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人工肛門：　</a:t>
            </a:r>
            <a:r>
              <a:rPr lang="ja-JP" altLang="en-US" sz="1400" dirty="0"/>
              <a:t>無　有</a:t>
            </a:r>
            <a:r>
              <a:rPr kumimoji="1" lang="ja-JP" altLang="en-US" sz="1400" dirty="0"/>
              <a:t>　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3F4EFD-6C99-435F-B146-634972D4D244}"/>
              </a:ext>
            </a:extLst>
          </p:cNvPr>
          <p:cNvSpPr txBox="1"/>
          <p:nvPr/>
        </p:nvSpPr>
        <p:spPr>
          <a:xfrm>
            <a:off x="2007910" y="4102554"/>
            <a:ext cx="1709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回腸嚢炎：　</a:t>
            </a:r>
            <a:r>
              <a:rPr lang="ja-JP" altLang="en-US" sz="1400" dirty="0"/>
              <a:t>無　有</a:t>
            </a:r>
            <a:r>
              <a:rPr kumimoji="1" lang="ja-JP" altLang="en-US" sz="1400" dirty="0"/>
              <a:t>　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99D98EF-7D51-419F-B56D-1373467233D0}"/>
              </a:ext>
            </a:extLst>
          </p:cNvPr>
          <p:cNvSpPr txBox="1"/>
          <p:nvPr/>
        </p:nvSpPr>
        <p:spPr>
          <a:xfrm>
            <a:off x="60982" y="3132636"/>
            <a:ext cx="6348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サーベイランス大腸内視鏡対象者：</a:t>
            </a:r>
            <a:r>
              <a:rPr lang="ja-JP" altLang="en-US" sz="1400" dirty="0"/>
              <a:t>　でない　である</a:t>
            </a:r>
            <a:r>
              <a:rPr lang="ja-JP" altLang="en-US" sz="1000" dirty="0"/>
              <a:t>（次回大腸内視鏡の時期　</a:t>
            </a:r>
            <a:r>
              <a:rPr lang="en-US" altLang="ja-JP" sz="1000" dirty="0">
                <a:solidFill>
                  <a:srgbClr val="FF0000"/>
                </a:solidFill>
              </a:rPr>
              <a:t>XXXX</a:t>
            </a:r>
            <a:r>
              <a:rPr lang="ja-JP" altLang="en-US" sz="1000" dirty="0"/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月頃）</a:t>
            </a:r>
            <a:endParaRPr kumimoji="1" lang="ja-JP" altLang="en-US" sz="10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E3D6A31-B4CF-4398-BC50-C474938F9251}"/>
              </a:ext>
            </a:extLst>
          </p:cNvPr>
          <p:cNvSpPr txBox="1"/>
          <p:nvPr/>
        </p:nvSpPr>
        <p:spPr>
          <a:xfrm>
            <a:off x="60982" y="1870933"/>
            <a:ext cx="5115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/>
              <a:t>喫煙： </a:t>
            </a:r>
            <a:r>
              <a:rPr kumimoji="1" lang="ja-JP" altLang="en-US" sz="1400" dirty="0"/>
              <a:t>無　過去に有（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歳まで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）</a:t>
            </a: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 dirty="0"/>
              <a:t>喫煙中（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本</a:t>
            </a:r>
            <a:r>
              <a:rPr kumimoji="1" lang="en-US" altLang="ja-JP" sz="1400" dirty="0"/>
              <a:t>/</a:t>
            </a:r>
            <a:r>
              <a:rPr kumimoji="1" lang="ja-JP" altLang="en-US" sz="1400" dirty="0"/>
              <a:t>日　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年）</a:t>
            </a:r>
          </a:p>
        </p:txBody>
      </p:sp>
    </p:spTree>
    <p:extLst>
      <p:ext uri="{BB962C8B-B14F-4D97-AF65-F5344CB8AC3E}">
        <p14:creationId xmlns:p14="http://schemas.microsoft.com/office/powerpoint/2010/main" val="37266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163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潰瘍性大腸炎患者逆紹介フォーム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炎症性腸疾患逆紹介フォーム （クローン病）</dc:title>
  <dc:creator>TADAKAZU HISAMATSU</dc:creator>
  <cp:lastModifiedBy>hisamachi@gmail.com</cp:lastModifiedBy>
  <cp:revision>15</cp:revision>
  <dcterms:created xsi:type="dcterms:W3CDTF">2017-12-26T04:57:55Z</dcterms:created>
  <dcterms:modified xsi:type="dcterms:W3CDTF">2018-12-07T02:06:32Z</dcterms:modified>
</cp:coreProperties>
</file>