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0" d="100"/>
          <a:sy n="60" d="100"/>
        </p:scale>
        <p:origin x="2458" y="43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863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745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04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785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382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83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975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802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052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066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27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22ED5-E1A3-4967-BA8E-5262BA5C63B3}" type="datetimeFigureOut">
              <a:rPr kumimoji="1" lang="ja-JP" altLang="en-US" smtClean="0"/>
              <a:t>2018/12/7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32B09-1379-487C-A6AA-1273ACE9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237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5496"/>
            <a:ext cx="5829300" cy="504056"/>
          </a:xfrm>
        </p:spPr>
        <p:txBody>
          <a:bodyPr>
            <a:normAutofit/>
          </a:bodyPr>
          <a:lstStyle/>
          <a:p>
            <a:r>
              <a:rPr lang="ja-JP" altLang="en-US" sz="2400" b="1" dirty="0"/>
              <a:t>クローン病患者</a:t>
            </a:r>
            <a:r>
              <a:rPr kumimoji="1" lang="ja-JP" altLang="en-US" sz="2400" b="1" dirty="0"/>
              <a:t>逆紹介フォーム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515" y="2247999"/>
            <a:ext cx="44887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病型：</a:t>
            </a:r>
            <a:r>
              <a:rPr kumimoji="1" lang="ja-JP" altLang="en-US" sz="1400" dirty="0"/>
              <a:t>　小腸型　小腸大腸型　大腸型　その他（</a:t>
            </a:r>
            <a:r>
              <a:rPr lang="ja-JP" altLang="en-US" sz="1400" dirty="0">
                <a:solidFill>
                  <a:srgbClr val="FF0000"/>
                </a:solidFill>
              </a:rPr>
              <a:t>ＸＸＸＸＸＸ</a:t>
            </a:r>
            <a:r>
              <a:rPr kumimoji="1" lang="ja-JP" altLang="en-US" sz="1400" dirty="0"/>
              <a:t>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0534" y="971600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紹介先医療機関</a:t>
            </a:r>
            <a:endParaRPr kumimoji="1" lang="ja-JP" altLang="en-US" sz="1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28231" y="971600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紹介元医療機関</a:t>
            </a:r>
            <a:endParaRPr kumimoji="1" lang="ja-JP" altLang="en-US" sz="14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4515" y="3472135"/>
            <a:ext cx="2515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診断年月日：</a:t>
            </a:r>
            <a:r>
              <a:rPr kumimoji="1" lang="ja-JP" altLang="en-US" sz="1400" dirty="0"/>
              <a:t>　</a:t>
            </a:r>
            <a:r>
              <a:rPr kumimoji="1" lang="en-US" altLang="ja-JP" sz="1400" dirty="0">
                <a:solidFill>
                  <a:srgbClr val="FF0000"/>
                </a:solidFill>
              </a:rPr>
              <a:t>XXXX</a:t>
            </a:r>
            <a:r>
              <a:rPr kumimoji="1" lang="ja-JP" altLang="en-US" sz="1400" dirty="0"/>
              <a:t>年</a:t>
            </a:r>
            <a:r>
              <a:rPr kumimoji="1" lang="en-US" altLang="ja-JP" sz="1400" dirty="0">
                <a:solidFill>
                  <a:srgbClr val="FF0000"/>
                </a:solidFill>
              </a:rPr>
              <a:t>xx</a:t>
            </a:r>
            <a:r>
              <a:rPr kumimoji="1" lang="ja-JP" altLang="en-US" sz="1400" dirty="0"/>
              <a:t>月</a:t>
            </a:r>
            <a:r>
              <a:rPr kumimoji="1" lang="en-US" altLang="ja-JP" sz="1400" dirty="0">
                <a:solidFill>
                  <a:srgbClr val="FF0000"/>
                </a:solidFill>
              </a:rPr>
              <a:t>xx</a:t>
            </a:r>
            <a:r>
              <a:rPr kumimoji="1" lang="ja-JP" altLang="en-US" sz="1400" dirty="0"/>
              <a:t>日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306066" y="3459576"/>
            <a:ext cx="3291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最終内視鏡の年月日：</a:t>
            </a:r>
            <a:r>
              <a:rPr lang="ja-JP" altLang="en-US" sz="1400" dirty="0"/>
              <a:t>　</a:t>
            </a:r>
            <a:r>
              <a:rPr lang="en-US" altLang="ja-JP" sz="1400" dirty="0">
                <a:solidFill>
                  <a:srgbClr val="FF0000"/>
                </a:solidFill>
              </a:rPr>
              <a:t>XXXX</a:t>
            </a:r>
            <a:r>
              <a:rPr lang="ja-JP" altLang="en-US" sz="1400" dirty="0"/>
              <a:t>年</a:t>
            </a:r>
            <a:r>
              <a:rPr lang="en-US" altLang="ja-JP" sz="1400" dirty="0">
                <a:solidFill>
                  <a:srgbClr val="FF0000"/>
                </a:solidFill>
              </a:rPr>
              <a:t>XX</a:t>
            </a:r>
            <a:r>
              <a:rPr lang="ja-JP" altLang="en-US" sz="1400" dirty="0"/>
              <a:t>月</a:t>
            </a:r>
            <a:r>
              <a:rPr lang="en-US" altLang="ja-JP" sz="1400" dirty="0">
                <a:solidFill>
                  <a:srgbClr val="FF0000"/>
                </a:solidFill>
              </a:rPr>
              <a:t>XX</a:t>
            </a:r>
            <a:r>
              <a:rPr lang="ja-JP" altLang="en-US" sz="1400" dirty="0"/>
              <a:t>日</a:t>
            </a:r>
            <a:endParaRPr kumimoji="1" lang="ja-JP" altLang="en-US" sz="1400" dirty="0"/>
          </a:p>
        </p:txBody>
      </p:sp>
      <p:cxnSp>
        <p:nvCxnSpPr>
          <p:cNvPr id="16" name="直線コネクタ 15"/>
          <p:cNvCxnSpPr/>
          <p:nvPr/>
        </p:nvCxnSpPr>
        <p:spPr>
          <a:xfrm>
            <a:off x="1642600" y="1259632"/>
            <a:ext cx="9943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1642601" y="1567409"/>
            <a:ext cx="9943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2785502" y="1331640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先生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361909" y="1331640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主治医</a:t>
            </a:r>
          </a:p>
        </p:txBody>
      </p:sp>
      <p:cxnSp>
        <p:nvCxnSpPr>
          <p:cNvPr id="21" name="直線コネクタ 20"/>
          <p:cNvCxnSpPr/>
          <p:nvPr/>
        </p:nvCxnSpPr>
        <p:spPr>
          <a:xfrm>
            <a:off x="5332405" y="1259632"/>
            <a:ext cx="960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5332405" y="1567409"/>
            <a:ext cx="960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104515" y="1711425"/>
            <a:ext cx="6550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患者氏名：</a:t>
            </a:r>
            <a:r>
              <a:rPr kumimoji="1" lang="ja-JP" altLang="en-US" sz="1400" dirty="0"/>
              <a:t>　</a:t>
            </a:r>
            <a:r>
              <a:rPr kumimoji="1" lang="ja-JP" altLang="en-US" sz="1400" dirty="0">
                <a:solidFill>
                  <a:srgbClr val="FF0000"/>
                </a:solidFill>
              </a:rPr>
              <a:t>ＸＸＸＸＸＸＸ　</a:t>
            </a:r>
            <a:r>
              <a:rPr kumimoji="1" lang="ja-JP" altLang="en-US" sz="1400" dirty="0"/>
              <a:t>（男・女）　（</a:t>
            </a:r>
            <a:r>
              <a:rPr lang="ja-JP" altLang="en-US" sz="1400" dirty="0"/>
              <a:t>西暦</a:t>
            </a:r>
            <a:r>
              <a:rPr kumimoji="1" lang="en-US" altLang="ja-JP" sz="1400" dirty="0">
                <a:solidFill>
                  <a:srgbClr val="FF0000"/>
                </a:solidFill>
              </a:rPr>
              <a:t>XXXX</a:t>
            </a:r>
            <a:r>
              <a:rPr kumimoji="1" lang="ja-JP" altLang="en-US" sz="1400" dirty="0"/>
              <a:t>年</a:t>
            </a:r>
            <a:r>
              <a:rPr kumimoji="1" lang="en-US" altLang="ja-JP" sz="1400" dirty="0">
                <a:solidFill>
                  <a:srgbClr val="FF0000"/>
                </a:solidFill>
              </a:rPr>
              <a:t>XX</a:t>
            </a:r>
            <a:r>
              <a:rPr kumimoji="1" lang="ja-JP" altLang="en-US" sz="1400" dirty="0"/>
              <a:t>月</a:t>
            </a:r>
            <a:r>
              <a:rPr kumimoji="1" lang="en-US" altLang="ja-JP" sz="1400" dirty="0">
                <a:solidFill>
                  <a:srgbClr val="FF0000"/>
                </a:solidFill>
              </a:rPr>
              <a:t>XX</a:t>
            </a:r>
            <a:r>
              <a:rPr kumimoji="1" lang="ja-JP" altLang="en-US" sz="1400" dirty="0"/>
              <a:t>日　生　</a:t>
            </a:r>
            <a:r>
              <a:rPr kumimoji="1" lang="en-US" altLang="ja-JP" sz="1400" dirty="0">
                <a:solidFill>
                  <a:srgbClr val="FF0000"/>
                </a:solidFill>
              </a:rPr>
              <a:t>XX</a:t>
            </a:r>
            <a:r>
              <a:rPr kumimoji="1" lang="ja-JP" altLang="en-US" sz="1400" dirty="0"/>
              <a:t>歳　</a:t>
            </a:r>
            <a:r>
              <a:rPr kumimoji="1" lang="en-US" altLang="ja-JP" sz="1400" dirty="0"/>
              <a:t>ID </a:t>
            </a:r>
            <a:r>
              <a:rPr kumimoji="1" lang="en-US" altLang="ja-JP" sz="1400" dirty="0">
                <a:solidFill>
                  <a:srgbClr val="FF0000"/>
                </a:solidFill>
              </a:rPr>
              <a:t>XXXXXXXXX</a:t>
            </a:r>
            <a:r>
              <a:rPr lang="ja-JP" altLang="en-US" sz="1400" dirty="0"/>
              <a:t>）</a:t>
            </a:r>
            <a:endParaRPr kumimoji="1" lang="ja-JP" altLang="en-US" sz="14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4515" y="2824063"/>
            <a:ext cx="67024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腸管合併症：</a:t>
            </a:r>
            <a:r>
              <a:rPr kumimoji="1" lang="ja-JP" altLang="en-US" sz="1400" dirty="0"/>
              <a:t>　肛門病変　</a:t>
            </a:r>
            <a:r>
              <a:rPr lang="ja-JP" altLang="en-US" sz="1400" dirty="0"/>
              <a:t>無　</a:t>
            </a:r>
            <a:r>
              <a:rPr kumimoji="1" lang="ja-JP" altLang="en-US" sz="1400" dirty="0"/>
              <a:t>有　</a:t>
            </a:r>
            <a:r>
              <a:rPr lang="en-US" altLang="ja-JP" sz="1400" dirty="0"/>
              <a:t>	</a:t>
            </a:r>
            <a:r>
              <a:rPr kumimoji="1" lang="ja-JP" altLang="en-US" sz="1400" dirty="0"/>
              <a:t>狭窄　無　有</a:t>
            </a:r>
            <a:r>
              <a:rPr lang="ja-JP" altLang="en-US" sz="1400" dirty="0"/>
              <a:t>　</a:t>
            </a:r>
            <a:r>
              <a:rPr lang="en-US" altLang="ja-JP" sz="1400" dirty="0"/>
              <a:t>	</a:t>
            </a:r>
            <a:r>
              <a:rPr kumimoji="1" lang="ja-JP" altLang="en-US" sz="1400" dirty="0"/>
              <a:t>瘻孔　無　有（</a:t>
            </a:r>
            <a:r>
              <a:rPr lang="ja-JP" altLang="en-US" sz="1400" dirty="0">
                <a:solidFill>
                  <a:srgbClr val="FF0000"/>
                </a:solidFill>
              </a:rPr>
              <a:t>ＸＸＸＸ瘻</a:t>
            </a:r>
            <a:r>
              <a:rPr kumimoji="1" lang="ja-JP" altLang="en-US" sz="1400" dirty="0"/>
              <a:t>）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5372" y="611560"/>
            <a:ext cx="1467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solidFill>
                  <a:srgbClr val="FF0000"/>
                </a:solidFill>
              </a:rPr>
              <a:t>XXXX</a:t>
            </a:r>
            <a:r>
              <a:rPr lang="ja-JP" altLang="en-US" sz="1400" dirty="0"/>
              <a:t>年</a:t>
            </a:r>
            <a:r>
              <a:rPr lang="en-US" altLang="ja-JP" sz="1400" dirty="0">
                <a:solidFill>
                  <a:srgbClr val="FF0000"/>
                </a:solidFill>
              </a:rPr>
              <a:t>XX</a:t>
            </a:r>
            <a:r>
              <a:rPr lang="ja-JP" altLang="en-US" sz="1400" dirty="0"/>
              <a:t>月</a:t>
            </a:r>
            <a:r>
              <a:rPr lang="en-US" altLang="ja-JP" sz="1400" dirty="0">
                <a:solidFill>
                  <a:srgbClr val="FF0000"/>
                </a:solidFill>
              </a:rPr>
              <a:t>XX</a:t>
            </a:r>
            <a:r>
              <a:rPr lang="ja-JP" altLang="en-US" sz="1400" dirty="0"/>
              <a:t>日</a:t>
            </a:r>
            <a:endParaRPr kumimoji="1" lang="ja-JP" altLang="en-US" sz="14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582440" y="971600"/>
            <a:ext cx="1011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ＸＸＸＸ</a:t>
            </a:r>
            <a:r>
              <a:rPr lang="ja-JP" altLang="en-US" sz="1400" dirty="0">
                <a:solidFill>
                  <a:srgbClr val="FF0000"/>
                </a:solidFill>
              </a:rPr>
              <a:t>病院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579117" y="1331640"/>
            <a:ext cx="7697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ＸＸＸＸＸ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297505" y="971600"/>
            <a:ext cx="1011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ＸＸＸＸ</a:t>
            </a:r>
            <a:r>
              <a:rPr lang="ja-JP" altLang="en-US" sz="1400" dirty="0">
                <a:solidFill>
                  <a:srgbClr val="FF0000"/>
                </a:solidFill>
              </a:rPr>
              <a:t>病院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294182" y="1331640"/>
            <a:ext cx="7697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ＸＸＸＸＸ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04515" y="3851920"/>
            <a:ext cx="6623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手術歴：</a:t>
            </a:r>
            <a:r>
              <a:rPr lang="ja-JP" altLang="en-US" sz="1400" dirty="0"/>
              <a:t>　</a:t>
            </a:r>
            <a:r>
              <a:rPr lang="en-US" altLang="ja-JP" sz="1400" dirty="0"/>
              <a:t>	1</a:t>
            </a:r>
            <a:r>
              <a:rPr lang="ja-JP" altLang="en-US" sz="1400" dirty="0"/>
              <a:t>回目　</a:t>
            </a:r>
            <a:r>
              <a:rPr lang="en-US" altLang="ja-JP" sz="1400" dirty="0">
                <a:solidFill>
                  <a:srgbClr val="FF0000"/>
                </a:solidFill>
              </a:rPr>
              <a:t>XXXX</a:t>
            </a:r>
            <a:r>
              <a:rPr lang="ja-JP" altLang="en-US" sz="1400" dirty="0"/>
              <a:t>年</a:t>
            </a:r>
            <a:r>
              <a:rPr lang="en-US" altLang="ja-JP" sz="1400" dirty="0">
                <a:solidFill>
                  <a:srgbClr val="FF0000"/>
                </a:solidFill>
              </a:rPr>
              <a:t>XX</a:t>
            </a:r>
            <a:r>
              <a:rPr lang="ja-JP" altLang="en-US" sz="1400" dirty="0"/>
              <a:t>月</a:t>
            </a:r>
            <a:r>
              <a:rPr lang="en-US" altLang="ja-JP" sz="1400" dirty="0">
                <a:solidFill>
                  <a:srgbClr val="FF0000"/>
                </a:solidFill>
              </a:rPr>
              <a:t>XX</a:t>
            </a:r>
            <a:r>
              <a:rPr lang="ja-JP" altLang="en-US" sz="1400" dirty="0"/>
              <a:t>日（</a:t>
            </a:r>
            <a:r>
              <a:rPr lang="ja-JP" altLang="en-US" sz="1400" dirty="0">
                <a:solidFill>
                  <a:srgbClr val="FF0000"/>
                </a:solidFill>
              </a:rPr>
              <a:t>ＸＸＸＸ</a:t>
            </a:r>
            <a:r>
              <a:rPr lang="ja-JP" altLang="en-US" sz="1400" dirty="0"/>
              <a:t>術）　</a:t>
            </a:r>
            <a:r>
              <a:rPr lang="en-US" altLang="ja-JP" sz="1400" dirty="0"/>
              <a:t>2</a:t>
            </a:r>
            <a:r>
              <a:rPr lang="ja-JP" altLang="en-US" sz="1400" dirty="0"/>
              <a:t>回目　</a:t>
            </a:r>
            <a:r>
              <a:rPr lang="en-US" altLang="ja-JP" sz="1400" dirty="0"/>
              <a:t> </a:t>
            </a:r>
            <a:r>
              <a:rPr lang="en-US" altLang="ja-JP" sz="1400" dirty="0">
                <a:solidFill>
                  <a:srgbClr val="FF0000"/>
                </a:solidFill>
              </a:rPr>
              <a:t>XXXX</a:t>
            </a:r>
            <a:r>
              <a:rPr lang="ja-JP" altLang="en-US" sz="1400" dirty="0"/>
              <a:t>年</a:t>
            </a:r>
            <a:r>
              <a:rPr lang="en-US" altLang="ja-JP" sz="1400" dirty="0">
                <a:solidFill>
                  <a:srgbClr val="FF0000"/>
                </a:solidFill>
              </a:rPr>
              <a:t>XX</a:t>
            </a:r>
            <a:r>
              <a:rPr lang="ja-JP" altLang="en-US" sz="1400" dirty="0"/>
              <a:t>月</a:t>
            </a:r>
            <a:r>
              <a:rPr lang="en-US" altLang="ja-JP" sz="1400" dirty="0">
                <a:solidFill>
                  <a:srgbClr val="FF0000"/>
                </a:solidFill>
              </a:rPr>
              <a:t>XX</a:t>
            </a:r>
            <a:r>
              <a:rPr lang="ja-JP" altLang="en-US" sz="1400" dirty="0"/>
              <a:t>日（</a:t>
            </a:r>
            <a:r>
              <a:rPr lang="ja-JP" altLang="en-US" sz="1400" dirty="0">
                <a:solidFill>
                  <a:srgbClr val="FF0000"/>
                </a:solidFill>
              </a:rPr>
              <a:t>ＸＸＸＸ</a:t>
            </a:r>
            <a:r>
              <a:rPr lang="ja-JP" altLang="en-US" sz="1400" dirty="0"/>
              <a:t>術）</a:t>
            </a:r>
            <a:endParaRPr lang="en-US" altLang="ja-JP" sz="1400" dirty="0"/>
          </a:p>
          <a:p>
            <a:r>
              <a:rPr kumimoji="1" lang="en-US" altLang="ja-JP" sz="1400" dirty="0"/>
              <a:t>	</a:t>
            </a:r>
            <a:r>
              <a:rPr lang="en-US" altLang="ja-JP" sz="1400" dirty="0"/>
              <a:t>3</a:t>
            </a:r>
            <a:r>
              <a:rPr lang="ja-JP" altLang="en-US" sz="1400" dirty="0"/>
              <a:t>回目　</a:t>
            </a:r>
            <a:r>
              <a:rPr lang="en-US" altLang="ja-JP" sz="1400" dirty="0">
                <a:solidFill>
                  <a:srgbClr val="FF0000"/>
                </a:solidFill>
              </a:rPr>
              <a:t>XXXX</a:t>
            </a:r>
            <a:r>
              <a:rPr lang="ja-JP" altLang="en-US" sz="1400" dirty="0"/>
              <a:t>年</a:t>
            </a:r>
            <a:r>
              <a:rPr lang="en-US" altLang="ja-JP" sz="1400" dirty="0">
                <a:solidFill>
                  <a:srgbClr val="FF0000"/>
                </a:solidFill>
              </a:rPr>
              <a:t>XX</a:t>
            </a:r>
            <a:r>
              <a:rPr lang="ja-JP" altLang="en-US" sz="1400" dirty="0"/>
              <a:t>月</a:t>
            </a:r>
            <a:r>
              <a:rPr lang="en-US" altLang="ja-JP" sz="1400" dirty="0">
                <a:solidFill>
                  <a:srgbClr val="FF0000"/>
                </a:solidFill>
              </a:rPr>
              <a:t>XX</a:t>
            </a:r>
            <a:r>
              <a:rPr lang="ja-JP" altLang="en-US" sz="1400" dirty="0"/>
              <a:t>日（</a:t>
            </a:r>
            <a:r>
              <a:rPr lang="ja-JP" altLang="en-US" sz="1400" dirty="0">
                <a:solidFill>
                  <a:srgbClr val="FF0000"/>
                </a:solidFill>
              </a:rPr>
              <a:t>ＸＸＸＸ</a:t>
            </a:r>
            <a:r>
              <a:rPr lang="ja-JP" altLang="en-US" sz="1400" dirty="0"/>
              <a:t>術）　</a:t>
            </a:r>
            <a:r>
              <a:rPr lang="en-US" altLang="ja-JP" sz="1400" dirty="0"/>
              <a:t>4</a:t>
            </a:r>
            <a:r>
              <a:rPr lang="ja-JP" altLang="en-US" sz="1400" dirty="0"/>
              <a:t>回目　</a:t>
            </a:r>
            <a:r>
              <a:rPr lang="en-US" altLang="ja-JP" sz="1400" dirty="0"/>
              <a:t> </a:t>
            </a:r>
            <a:r>
              <a:rPr lang="en-US" altLang="ja-JP" sz="1400" dirty="0">
                <a:solidFill>
                  <a:srgbClr val="FF0000"/>
                </a:solidFill>
              </a:rPr>
              <a:t>XXXX</a:t>
            </a:r>
            <a:r>
              <a:rPr lang="ja-JP" altLang="en-US" sz="1400" dirty="0"/>
              <a:t>年</a:t>
            </a:r>
            <a:r>
              <a:rPr lang="en-US" altLang="ja-JP" sz="1400" dirty="0">
                <a:solidFill>
                  <a:srgbClr val="FF0000"/>
                </a:solidFill>
              </a:rPr>
              <a:t>XX</a:t>
            </a:r>
            <a:r>
              <a:rPr lang="ja-JP" altLang="en-US" sz="1400" dirty="0"/>
              <a:t>月</a:t>
            </a:r>
            <a:r>
              <a:rPr lang="en-US" altLang="ja-JP" sz="1400" dirty="0">
                <a:solidFill>
                  <a:srgbClr val="FF0000"/>
                </a:solidFill>
              </a:rPr>
              <a:t>XX</a:t>
            </a:r>
            <a:r>
              <a:rPr lang="ja-JP" altLang="en-US" sz="1400" dirty="0"/>
              <a:t>日（</a:t>
            </a:r>
            <a:r>
              <a:rPr lang="ja-JP" altLang="en-US" sz="1400" dirty="0">
                <a:solidFill>
                  <a:srgbClr val="FF0000"/>
                </a:solidFill>
              </a:rPr>
              <a:t>ＸＸＸＸ</a:t>
            </a:r>
            <a:r>
              <a:rPr lang="ja-JP" altLang="en-US" sz="1400" dirty="0"/>
              <a:t>術）</a:t>
            </a:r>
            <a:endParaRPr lang="en-US" altLang="ja-JP" sz="14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04515" y="4408820"/>
            <a:ext cx="62753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添付資料：</a:t>
            </a:r>
            <a:r>
              <a:rPr lang="ja-JP" altLang="en-US" sz="1400" dirty="0"/>
              <a:t>　血液データ　内視鏡　造影検査　</a:t>
            </a:r>
            <a:r>
              <a:rPr lang="en-US" altLang="ja-JP" sz="1400" dirty="0"/>
              <a:t>CT</a:t>
            </a:r>
            <a:r>
              <a:rPr lang="ja-JP" altLang="en-US" sz="1400" dirty="0"/>
              <a:t>　</a:t>
            </a:r>
            <a:r>
              <a:rPr lang="en-US" altLang="ja-JP" sz="1400" dirty="0"/>
              <a:t>MRI</a:t>
            </a:r>
            <a:r>
              <a:rPr lang="ja-JP" altLang="en-US" sz="1400" dirty="0"/>
              <a:t>　腹部超音波　病理レポート</a:t>
            </a:r>
            <a:endParaRPr lang="en-US" altLang="ja-JP" sz="1400" dirty="0"/>
          </a:p>
          <a:p>
            <a:r>
              <a:rPr lang="en-US" altLang="ja-JP" sz="1400" dirty="0"/>
              <a:t>	</a:t>
            </a:r>
            <a:r>
              <a:rPr lang="ja-JP" altLang="en-US" sz="1400" dirty="0"/>
              <a:t>臨床個人調査票　その他（</a:t>
            </a:r>
            <a:r>
              <a:rPr lang="ja-JP" altLang="en-US" sz="1400" dirty="0">
                <a:solidFill>
                  <a:srgbClr val="FF0000"/>
                </a:solidFill>
              </a:rPr>
              <a:t>ＸＸＸＸＸＸ</a:t>
            </a:r>
            <a:r>
              <a:rPr lang="ja-JP" altLang="en-US" sz="1400" dirty="0"/>
              <a:t>）　</a:t>
            </a:r>
            <a:endParaRPr lang="en-US" altLang="ja-JP" sz="14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04515" y="2536031"/>
            <a:ext cx="4243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現在の活動性：</a:t>
            </a:r>
            <a:r>
              <a:rPr kumimoji="1" lang="ja-JP" altLang="en-US" sz="1400" dirty="0"/>
              <a:t>　寛解</a:t>
            </a:r>
            <a:r>
              <a:rPr lang="en-US" altLang="ja-JP" sz="1400" dirty="0"/>
              <a:t>	</a:t>
            </a:r>
            <a:r>
              <a:rPr lang="ja-JP" altLang="en-US" sz="1400" dirty="0"/>
              <a:t>活動期（軽症　中等症　重症）</a:t>
            </a:r>
            <a:endParaRPr kumimoji="1" lang="ja-JP" altLang="en-US" sz="1400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A1BE7FE-22B9-4D60-B252-B11068CEC7D3}"/>
              </a:ext>
            </a:extLst>
          </p:cNvPr>
          <p:cNvSpPr txBox="1"/>
          <p:nvPr/>
        </p:nvSpPr>
        <p:spPr>
          <a:xfrm>
            <a:off x="104515" y="3131840"/>
            <a:ext cx="17091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人工肛門：　</a:t>
            </a:r>
            <a:r>
              <a:rPr lang="ja-JP" altLang="en-US" sz="1400" dirty="0"/>
              <a:t>無　有</a:t>
            </a:r>
            <a:r>
              <a:rPr kumimoji="1" lang="ja-JP" altLang="en-US" sz="1400" dirty="0"/>
              <a:t>　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B0DB3E6-7571-40D9-8A74-A556B3F1E38C}"/>
              </a:ext>
            </a:extLst>
          </p:cNvPr>
          <p:cNvSpPr txBox="1"/>
          <p:nvPr/>
        </p:nvSpPr>
        <p:spPr>
          <a:xfrm>
            <a:off x="104515" y="1959967"/>
            <a:ext cx="5115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400" b="1" dirty="0"/>
              <a:t>喫煙： </a:t>
            </a:r>
            <a:r>
              <a:rPr kumimoji="1" lang="ja-JP" altLang="en-US" sz="1400" dirty="0"/>
              <a:t>無　過去に有（</a:t>
            </a:r>
            <a:r>
              <a:rPr kumimoji="1" lang="en-US" altLang="ja-JP" sz="1400" dirty="0">
                <a:solidFill>
                  <a:srgbClr val="FF0000"/>
                </a:solidFill>
              </a:rPr>
              <a:t>XX</a:t>
            </a:r>
            <a:r>
              <a:rPr kumimoji="1" lang="ja-JP" altLang="en-US" sz="1400" dirty="0"/>
              <a:t>歳まで</a:t>
            </a:r>
            <a:r>
              <a:rPr kumimoji="1" lang="en-US" altLang="ja-JP" sz="1400" dirty="0">
                <a:solidFill>
                  <a:srgbClr val="FF0000"/>
                </a:solidFill>
              </a:rPr>
              <a:t>XX</a:t>
            </a:r>
            <a:r>
              <a:rPr lang="ja-JP" altLang="en-US" sz="1400" dirty="0"/>
              <a:t>）</a:t>
            </a: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r>
              <a:rPr kumimoji="1" lang="ja-JP" altLang="en-US" sz="1400" dirty="0"/>
              <a:t>喫煙中（</a:t>
            </a:r>
            <a:r>
              <a:rPr kumimoji="1" lang="en-US" altLang="ja-JP" sz="1400" dirty="0">
                <a:solidFill>
                  <a:srgbClr val="FF0000"/>
                </a:solidFill>
              </a:rPr>
              <a:t>xx</a:t>
            </a:r>
            <a:r>
              <a:rPr kumimoji="1" lang="ja-JP" altLang="en-US" sz="1400" dirty="0"/>
              <a:t>本</a:t>
            </a:r>
            <a:r>
              <a:rPr kumimoji="1" lang="en-US" altLang="ja-JP" sz="1400" dirty="0"/>
              <a:t>/</a:t>
            </a:r>
            <a:r>
              <a:rPr kumimoji="1" lang="ja-JP" altLang="en-US" sz="1400" dirty="0"/>
              <a:t>日　</a:t>
            </a:r>
            <a:r>
              <a:rPr kumimoji="1" lang="en-US" altLang="ja-JP" sz="1400" dirty="0">
                <a:solidFill>
                  <a:srgbClr val="FF0000"/>
                </a:solidFill>
              </a:rPr>
              <a:t>XX</a:t>
            </a:r>
            <a:r>
              <a:rPr kumimoji="1" lang="ja-JP" altLang="en-US" sz="1400" dirty="0"/>
              <a:t>年）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1D192F8-65C5-4F7E-A5C5-BC91055C4015}"/>
              </a:ext>
            </a:extLst>
          </p:cNvPr>
          <p:cNvSpPr txBox="1"/>
          <p:nvPr/>
        </p:nvSpPr>
        <p:spPr>
          <a:xfrm>
            <a:off x="115372" y="6819792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病歴：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7A387A3-AB8E-4D2E-BE68-5C94F3262EE4}"/>
              </a:ext>
            </a:extLst>
          </p:cNvPr>
          <p:cNvSpPr txBox="1"/>
          <p:nvPr/>
        </p:nvSpPr>
        <p:spPr>
          <a:xfrm>
            <a:off x="60982" y="4955772"/>
            <a:ext cx="3301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現在の処方：</a:t>
            </a:r>
            <a:endParaRPr kumimoji="1" lang="en-US" altLang="ja-JP" sz="1400" b="1" dirty="0"/>
          </a:p>
          <a:p>
            <a:r>
              <a:rPr lang="ja-JP" altLang="en-US" sz="1000" dirty="0"/>
              <a:t>（生物学的製剤の最終投与日：△△△　</a:t>
            </a:r>
            <a:r>
              <a:rPr lang="en-US" altLang="ja-JP" sz="1000" dirty="0">
                <a:solidFill>
                  <a:srgbClr val="FF0000"/>
                </a:solidFill>
              </a:rPr>
              <a:t>XXXX</a:t>
            </a:r>
            <a:r>
              <a:rPr lang="ja-JP" altLang="en-US" sz="1000" dirty="0"/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XX</a:t>
            </a:r>
            <a:r>
              <a:rPr lang="ja-JP" altLang="en-US" sz="1000" dirty="0"/>
              <a:t>月</a:t>
            </a:r>
            <a:r>
              <a:rPr lang="en-US" altLang="ja-JP" sz="1000" dirty="0">
                <a:solidFill>
                  <a:srgbClr val="FF0000"/>
                </a:solidFill>
              </a:rPr>
              <a:t>XX</a:t>
            </a:r>
            <a:r>
              <a:rPr lang="ja-JP" altLang="en-US" sz="1000" dirty="0"/>
              <a:t>日）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B0DDEF7-4782-4B76-8567-6EA49A86E268}"/>
              </a:ext>
            </a:extLst>
          </p:cNvPr>
          <p:cNvSpPr txBox="1"/>
          <p:nvPr/>
        </p:nvSpPr>
        <p:spPr>
          <a:xfrm>
            <a:off x="3409206" y="4955772"/>
            <a:ext cx="3490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治療プラン</a:t>
            </a:r>
            <a:r>
              <a:rPr lang="ja-JP" altLang="en-US" sz="1400" b="1" dirty="0"/>
              <a:t>：</a:t>
            </a:r>
            <a:endParaRPr lang="en-US" altLang="ja-JP" sz="1400" b="1" dirty="0"/>
          </a:p>
          <a:p>
            <a:r>
              <a:rPr lang="ja-JP" altLang="en-US" sz="1000" dirty="0"/>
              <a:t>（次回の当院の診察予約　無　　有（</a:t>
            </a:r>
            <a:r>
              <a:rPr lang="en-US" altLang="ja-JP" sz="1000" dirty="0">
                <a:solidFill>
                  <a:srgbClr val="FF0000"/>
                </a:solidFill>
              </a:rPr>
              <a:t>XXXX</a:t>
            </a:r>
            <a:r>
              <a:rPr lang="ja-JP" altLang="en-US" sz="1000" dirty="0"/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XX</a:t>
            </a:r>
            <a:r>
              <a:rPr lang="ja-JP" altLang="en-US" sz="1000" dirty="0"/>
              <a:t>月</a:t>
            </a:r>
            <a:r>
              <a:rPr lang="en-US" altLang="ja-JP" sz="1000" dirty="0">
                <a:solidFill>
                  <a:srgbClr val="FF0000"/>
                </a:solidFill>
              </a:rPr>
              <a:t>XX</a:t>
            </a:r>
            <a:r>
              <a:rPr lang="ja-JP" altLang="en-US" sz="1000" dirty="0"/>
              <a:t>日）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B095D38F-4AB6-4D5E-9334-EEF171A8F635}"/>
              </a:ext>
            </a:extLst>
          </p:cNvPr>
          <p:cNvSpPr txBox="1"/>
          <p:nvPr/>
        </p:nvSpPr>
        <p:spPr>
          <a:xfrm>
            <a:off x="124750" y="7988317"/>
            <a:ext cx="6128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特記すべき事項</a:t>
            </a:r>
            <a:r>
              <a:rPr lang="ja-JP" altLang="en-US" sz="1400" b="1" dirty="0"/>
              <a:t>（薬剤アレルギー，腸管外合併症など特に注意を要する事項）</a:t>
            </a:r>
            <a:r>
              <a:rPr lang="ja-JP" altLang="en-US" sz="1400" dirty="0"/>
              <a:t>：</a:t>
            </a:r>
            <a:endParaRPr kumimoji="1" lang="ja-JP" altLang="en-US" sz="1400" dirty="0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0BE4CC5A-5797-4E9B-A532-32430760156C}"/>
              </a:ext>
            </a:extLst>
          </p:cNvPr>
          <p:cNvSpPr/>
          <p:nvPr/>
        </p:nvSpPr>
        <p:spPr>
          <a:xfrm>
            <a:off x="199405" y="7172473"/>
            <a:ext cx="6530395" cy="6771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フリー記載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2B54CFFC-660D-4FAE-A65A-54EDC253025D}"/>
              </a:ext>
            </a:extLst>
          </p:cNvPr>
          <p:cNvSpPr/>
          <p:nvPr/>
        </p:nvSpPr>
        <p:spPr>
          <a:xfrm>
            <a:off x="199405" y="5528781"/>
            <a:ext cx="3117964" cy="12346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</a:rPr>
              <a:t>フリー記載（バイオは商品名で用量と投与間隔も，ジェネリックの可否も）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127D7B13-5936-4048-A137-B5D1F5DB0A3B}"/>
              </a:ext>
            </a:extLst>
          </p:cNvPr>
          <p:cNvSpPr/>
          <p:nvPr/>
        </p:nvSpPr>
        <p:spPr>
          <a:xfrm>
            <a:off x="3540634" y="5528781"/>
            <a:ext cx="3126190" cy="12346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</a:rPr>
              <a:t>フリー記載（治療目標，フォロー間隔，再燃したときの対応など）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B2BFA05-CEA9-40AC-9C13-BA9B47D2DA51}"/>
              </a:ext>
            </a:extLst>
          </p:cNvPr>
          <p:cNvSpPr/>
          <p:nvPr/>
        </p:nvSpPr>
        <p:spPr>
          <a:xfrm>
            <a:off x="178224" y="8326288"/>
            <a:ext cx="6551576" cy="7102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</a:rPr>
              <a:t>フリー記載（患者特有の注意事項：</a:t>
            </a:r>
            <a:r>
              <a:rPr kumimoji="1" lang="en-US" altLang="ja-JP" sz="1200" dirty="0">
                <a:solidFill>
                  <a:srgbClr val="FF0000"/>
                </a:solidFill>
              </a:rPr>
              <a:t>NUDT15</a:t>
            </a:r>
            <a:r>
              <a:rPr kumimoji="1" lang="ja-JP" altLang="en-US" sz="1200" dirty="0">
                <a:solidFill>
                  <a:srgbClr val="FF0000"/>
                </a:solidFill>
              </a:rPr>
              <a:t>多型，</a:t>
            </a:r>
            <a:r>
              <a:rPr kumimoji="1" lang="en-US" altLang="ja-JP" sz="1200" dirty="0">
                <a:solidFill>
                  <a:srgbClr val="FF0000"/>
                </a:solidFill>
              </a:rPr>
              <a:t>5-ASA</a:t>
            </a:r>
            <a:r>
              <a:rPr kumimoji="1" lang="ja-JP" altLang="en-US" sz="1200" dirty="0">
                <a:solidFill>
                  <a:srgbClr val="FF0000"/>
                </a:solidFill>
              </a:rPr>
              <a:t>アレルギー，）</a:t>
            </a:r>
          </a:p>
        </p:txBody>
      </p:sp>
    </p:spTree>
    <p:extLst>
      <p:ext uri="{BB962C8B-B14F-4D97-AF65-F5344CB8AC3E}">
        <p14:creationId xmlns:p14="http://schemas.microsoft.com/office/powerpoint/2010/main" val="372665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155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クローン病患者逆紹介フォーム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炎症性腸疾患逆紹介フォーム （クローン病）</dc:title>
  <dc:creator>TADAKAZU HISAMATSU</dc:creator>
  <cp:lastModifiedBy>hisamachi@gmail.com</cp:lastModifiedBy>
  <cp:revision>11</cp:revision>
  <dcterms:created xsi:type="dcterms:W3CDTF">2017-12-26T04:57:55Z</dcterms:created>
  <dcterms:modified xsi:type="dcterms:W3CDTF">2018-12-07T02:06:02Z</dcterms:modified>
</cp:coreProperties>
</file>